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27432000" cy="36576000"/>
  <p:notesSz cx="6858000" cy="9144000"/>
  <p:defaultTextStyle>
    <a:defPPr>
      <a:defRPr lang="en-US"/>
    </a:defPPr>
    <a:lvl1pPr marL="0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1pPr>
    <a:lvl2pPr marL="1776542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2pPr>
    <a:lvl3pPr marL="3553084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3pPr>
    <a:lvl4pPr marL="5329626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4pPr>
    <a:lvl5pPr marL="7106168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5pPr>
    <a:lvl6pPr marL="8882710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6pPr>
    <a:lvl7pPr marL="10659252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7pPr>
    <a:lvl8pPr marL="12435794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8pPr>
    <a:lvl9pPr marL="14212336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0" userDrawn="1">
          <p15:clr>
            <a:srgbClr val="A4A3A4"/>
          </p15:clr>
        </p15:guide>
        <p15:guide id="2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AE6"/>
    <a:srgbClr val="385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86"/>
    <p:restoredTop sz="95376" autoAdjust="0"/>
  </p:normalViewPr>
  <p:slideViewPr>
    <p:cSldViewPr>
      <p:cViewPr>
        <p:scale>
          <a:sx n="40" d="100"/>
          <a:sy n="40" d="100"/>
        </p:scale>
        <p:origin x="1736" y="-3824"/>
      </p:cViewPr>
      <p:guideLst>
        <p:guide orient="horz" pos="11520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2EA02-A0BF-49A3-9E31-96151414932F}" type="datetimeFigureOut">
              <a:rPr lang="zh-CN" altLang="en-US" smtClean="0"/>
              <a:t>2021/12/3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5340F-1381-4922-AB0B-97F7079B3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01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05340F-1381-4922-AB0B-97F7079B3F2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984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1362270"/>
            <a:ext cx="23317200" cy="78401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0726400"/>
            <a:ext cx="19202400" cy="934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69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739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609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479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349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2199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089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959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3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2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1464739"/>
            <a:ext cx="6172200" cy="312081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1464739"/>
            <a:ext cx="18059400" cy="31208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144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741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23503469"/>
            <a:ext cx="23317200" cy="7264400"/>
          </a:xfrm>
        </p:spPr>
        <p:txBody>
          <a:bodyPr anchor="t"/>
          <a:lstStyle>
            <a:lvl1pPr algn="l">
              <a:defRPr sz="16315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5502473"/>
            <a:ext cx="23317200" cy="8000997"/>
          </a:xfrm>
        </p:spPr>
        <p:txBody>
          <a:bodyPr anchor="b"/>
          <a:lstStyle>
            <a:lvl1pPr marL="0" indent="0">
              <a:buNone/>
              <a:defRPr sz="8210">
                <a:solidFill>
                  <a:schemeClr val="tx1">
                    <a:tint val="75000"/>
                  </a:schemeClr>
                </a:solidFill>
              </a:defRPr>
            </a:lvl1pPr>
            <a:lvl2pPr marL="1869988" indent="0">
              <a:buNone/>
              <a:defRPr sz="7368">
                <a:solidFill>
                  <a:schemeClr val="tx1">
                    <a:tint val="75000"/>
                  </a:schemeClr>
                </a:solidFill>
              </a:defRPr>
            </a:lvl2pPr>
            <a:lvl3pPr marL="3739976" indent="0">
              <a:buNone/>
              <a:defRPr sz="6526">
                <a:solidFill>
                  <a:schemeClr val="tx1">
                    <a:tint val="75000"/>
                  </a:schemeClr>
                </a:solidFill>
              </a:defRPr>
            </a:lvl3pPr>
            <a:lvl4pPr marL="5609964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4pPr>
            <a:lvl5pPr marL="7479952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5pPr>
            <a:lvl6pPr marL="9349941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6pPr>
            <a:lvl7pPr marL="11219929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7pPr>
            <a:lvl8pPr marL="13089917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8pPr>
            <a:lvl9pPr marL="14959905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58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8534402"/>
            <a:ext cx="12115800" cy="24138469"/>
          </a:xfrm>
        </p:spPr>
        <p:txBody>
          <a:bodyPr/>
          <a:lstStyle>
            <a:lvl1pPr>
              <a:defRPr sz="11473"/>
            </a:lvl1pPr>
            <a:lvl2pPr>
              <a:defRPr sz="9789"/>
            </a:lvl2pPr>
            <a:lvl3pPr>
              <a:defRPr sz="8210"/>
            </a:lvl3pPr>
            <a:lvl4pPr>
              <a:defRPr sz="7368"/>
            </a:lvl4pPr>
            <a:lvl5pPr>
              <a:defRPr sz="7368"/>
            </a:lvl5pPr>
            <a:lvl6pPr>
              <a:defRPr sz="7368"/>
            </a:lvl6pPr>
            <a:lvl7pPr>
              <a:defRPr sz="7368"/>
            </a:lvl7pPr>
            <a:lvl8pPr>
              <a:defRPr sz="7368"/>
            </a:lvl8pPr>
            <a:lvl9pPr>
              <a:defRPr sz="73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8534402"/>
            <a:ext cx="12115800" cy="24138469"/>
          </a:xfrm>
        </p:spPr>
        <p:txBody>
          <a:bodyPr/>
          <a:lstStyle>
            <a:lvl1pPr>
              <a:defRPr sz="11473"/>
            </a:lvl1pPr>
            <a:lvl2pPr>
              <a:defRPr sz="9789"/>
            </a:lvl2pPr>
            <a:lvl3pPr>
              <a:defRPr sz="8210"/>
            </a:lvl3pPr>
            <a:lvl4pPr>
              <a:defRPr sz="7368"/>
            </a:lvl4pPr>
            <a:lvl5pPr>
              <a:defRPr sz="7368"/>
            </a:lvl5pPr>
            <a:lvl6pPr>
              <a:defRPr sz="7368"/>
            </a:lvl6pPr>
            <a:lvl7pPr>
              <a:defRPr sz="7368"/>
            </a:lvl7pPr>
            <a:lvl8pPr>
              <a:defRPr sz="7368"/>
            </a:lvl8pPr>
            <a:lvl9pPr>
              <a:defRPr sz="73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459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187270"/>
            <a:ext cx="12120564" cy="3412064"/>
          </a:xfrm>
        </p:spPr>
        <p:txBody>
          <a:bodyPr anchor="b"/>
          <a:lstStyle>
            <a:lvl1pPr marL="0" indent="0">
              <a:buNone/>
              <a:defRPr sz="9789" b="1"/>
            </a:lvl1pPr>
            <a:lvl2pPr marL="1869988" indent="0">
              <a:buNone/>
              <a:defRPr sz="8210" b="1"/>
            </a:lvl2pPr>
            <a:lvl3pPr marL="3739976" indent="0">
              <a:buNone/>
              <a:defRPr sz="7368" b="1"/>
            </a:lvl3pPr>
            <a:lvl4pPr marL="5609964" indent="0">
              <a:buNone/>
              <a:defRPr sz="6526" b="1"/>
            </a:lvl4pPr>
            <a:lvl5pPr marL="7479952" indent="0">
              <a:buNone/>
              <a:defRPr sz="6526" b="1"/>
            </a:lvl5pPr>
            <a:lvl6pPr marL="9349941" indent="0">
              <a:buNone/>
              <a:defRPr sz="6526" b="1"/>
            </a:lvl6pPr>
            <a:lvl7pPr marL="11219929" indent="0">
              <a:buNone/>
              <a:defRPr sz="6526" b="1"/>
            </a:lvl7pPr>
            <a:lvl8pPr marL="13089917" indent="0">
              <a:buNone/>
              <a:defRPr sz="6526" b="1"/>
            </a:lvl8pPr>
            <a:lvl9pPr marL="14959905" indent="0">
              <a:buNone/>
              <a:defRPr sz="65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11599334"/>
            <a:ext cx="12120564" cy="21073536"/>
          </a:xfrm>
        </p:spPr>
        <p:txBody>
          <a:bodyPr/>
          <a:lstStyle>
            <a:lvl1pPr>
              <a:defRPr sz="9789"/>
            </a:lvl1pPr>
            <a:lvl2pPr>
              <a:defRPr sz="8210"/>
            </a:lvl2pPr>
            <a:lvl3pPr>
              <a:defRPr sz="7368"/>
            </a:lvl3pPr>
            <a:lvl4pPr>
              <a:defRPr sz="6526"/>
            </a:lvl4pPr>
            <a:lvl5pPr>
              <a:defRPr sz="6526"/>
            </a:lvl5pPr>
            <a:lvl6pPr>
              <a:defRPr sz="6526"/>
            </a:lvl6pPr>
            <a:lvl7pPr>
              <a:defRPr sz="6526"/>
            </a:lvl7pPr>
            <a:lvl8pPr>
              <a:defRPr sz="6526"/>
            </a:lvl8pPr>
            <a:lvl9pPr>
              <a:defRPr sz="652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8" y="8187270"/>
            <a:ext cx="12125325" cy="3412064"/>
          </a:xfrm>
        </p:spPr>
        <p:txBody>
          <a:bodyPr anchor="b"/>
          <a:lstStyle>
            <a:lvl1pPr marL="0" indent="0">
              <a:buNone/>
              <a:defRPr sz="9789" b="1"/>
            </a:lvl1pPr>
            <a:lvl2pPr marL="1869988" indent="0">
              <a:buNone/>
              <a:defRPr sz="8210" b="1"/>
            </a:lvl2pPr>
            <a:lvl3pPr marL="3739976" indent="0">
              <a:buNone/>
              <a:defRPr sz="7368" b="1"/>
            </a:lvl3pPr>
            <a:lvl4pPr marL="5609964" indent="0">
              <a:buNone/>
              <a:defRPr sz="6526" b="1"/>
            </a:lvl4pPr>
            <a:lvl5pPr marL="7479952" indent="0">
              <a:buNone/>
              <a:defRPr sz="6526" b="1"/>
            </a:lvl5pPr>
            <a:lvl6pPr marL="9349941" indent="0">
              <a:buNone/>
              <a:defRPr sz="6526" b="1"/>
            </a:lvl6pPr>
            <a:lvl7pPr marL="11219929" indent="0">
              <a:buNone/>
              <a:defRPr sz="6526" b="1"/>
            </a:lvl7pPr>
            <a:lvl8pPr marL="13089917" indent="0">
              <a:buNone/>
              <a:defRPr sz="6526" b="1"/>
            </a:lvl8pPr>
            <a:lvl9pPr marL="14959905" indent="0">
              <a:buNone/>
              <a:defRPr sz="65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8" y="11599334"/>
            <a:ext cx="12125325" cy="21073536"/>
          </a:xfrm>
        </p:spPr>
        <p:txBody>
          <a:bodyPr/>
          <a:lstStyle>
            <a:lvl1pPr>
              <a:defRPr sz="9789"/>
            </a:lvl1pPr>
            <a:lvl2pPr>
              <a:defRPr sz="8210"/>
            </a:lvl2pPr>
            <a:lvl3pPr>
              <a:defRPr sz="7368"/>
            </a:lvl3pPr>
            <a:lvl4pPr>
              <a:defRPr sz="6526"/>
            </a:lvl4pPr>
            <a:lvl5pPr>
              <a:defRPr sz="6526"/>
            </a:lvl5pPr>
            <a:lvl6pPr>
              <a:defRPr sz="6526"/>
            </a:lvl6pPr>
            <a:lvl7pPr>
              <a:defRPr sz="6526"/>
            </a:lvl7pPr>
            <a:lvl8pPr>
              <a:defRPr sz="6526"/>
            </a:lvl8pPr>
            <a:lvl9pPr>
              <a:defRPr sz="652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7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317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15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3" y="1456266"/>
            <a:ext cx="9024939" cy="6197600"/>
          </a:xfrm>
        </p:spPr>
        <p:txBody>
          <a:bodyPr anchor="b"/>
          <a:lstStyle>
            <a:lvl1pPr algn="l">
              <a:defRPr sz="821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1456270"/>
            <a:ext cx="15335250" cy="31216603"/>
          </a:xfrm>
        </p:spPr>
        <p:txBody>
          <a:bodyPr/>
          <a:lstStyle>
            <a:lvl1pPr>
              <a:defRPr sz="13052"/>
            </a:lvl1pPr>
            <a:lvl2pPr>
              <a:defRPr sz="11473"/>
            </a:lvl2pPr>
            <a:lvl3pPr>
              <a:defRPr sz="9789"/>
            </a:lvl3pPr>
            <a:lvl4pPr>
              <a:defRPr sz="8210"/>
            </a:lvl4pPr>
            <a:lvl5pPr>
              <a:defRPr sz="8210"/>
            </a:lvl5pPr>
            <a:lvl6pPr>
              <a:defRPr sz="8210"/>
            </a:lvl6pPr>
            <a:lvl7pPr>
              <a:defRPr sz="8210"/>
            </a:lvl7pPr>
            <a:lvl8pPr>
              <a:defRPr sz="8210"/>
            </a:lvl8pPr>
            <a:lvl9pPr>
              <a:defRPr sz="821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3" y="7653870"/>
            <a:ext cx="9024939" cy="25019003"/>
          </a:xfrm>
        </p:spPr>
        <p:txBody>
          <a:bodyPr/>
          <a:lstStyle>
            <a:lvl1pPr marL="0" indent="0">
              <a:buNone/>
              <a:defRPr sz="5684"/>
            </a:lvl1pPr>
            <a:lvl2pPr marL="1869988" indent="0">
              <a:buNone/>
              <a:defRPr sz="4947"/>
            </a:lvl2pPr>
            <a:lvl3pPr marL="3739976" indent="0">
              <a:buNone/>
              <a:defRPr sz="4105"/>
            </a:lvl3pPr>
            <a:lvl4pPr marL="5609964" indent="0">
              <a:buNone/>
              <a:defRPr sz="3684"/>
            </a:lvl4pPr>
            <a:lvl5pPr marL="7479952" indent="0">
              <a:buNone/>
              <a:defRPr sz="3684"/>
            </a:lvl5pPr>
            <a:lvl6pPr marL="9349941" indent="0">
              <a:buNone/>
              <a:defRPr sz="3684"/>
            </a:lvl6pPr>
            <a:lvl7pPr marL="11219929" indent="0">
              <a:buNone/>
              <a:defRPr sz="3684"/>
            </a:lvl7pPr>
            <a:lvl8pPr marL="13089917" indent="0">
              <a:buNone/>
              <a:defRPr sz="3684"/>
            </a:lvl8pPr>
            <a:lvl9pPr marL="14959905" indent="0">
              <a:buNone/>
              <a:defRPr sz="36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75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5603201"/>
            <a:ext cx="16459200" cy="3022603"/>
          </a:xfrm>
        </p:spPr>
        <p:txBody>
          <a:bodyPr anchor="b"/>
          <a:lstStyle>
            <a:lvl1pPr algn="l">
              <a:defRPr sz="821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3268134"/>
            <a:ext cx="16459200" cy="21945600"/>
          </a:xfrm>
        </p:spPr>
        <p:txBody>
          <a:bodyPr/>
          <a:lstStyle>
            <a:lvl1pPr marL="0" indent="0">
              <a:buNone/>
              <a:defRPr sz="13052"/>
            </a:lvl1pPr>
            <a:lvl2pPr marL="1869988" indent="0">
              <a:buNone/>
              <a:defRPr sz="11473"/>
            </a:lvl2pPr>
            <a:lvl3pPr marL="3739976" indent="0">
              <a:buNone/>
              <a:defRPr sz="9789"/>
            </a:lvl3pPr>
            <a:lvl4pPr marL="5609964" indent="0">
              <a:buNone/>
              <a:defRPr sz="8210"/>
            </a:lvl4pPr>
            <a:lvl5pPr marL="7479952" indent="0">
              <a:buNone/>
              <a:defRPr sz="8210"/>
            </a:lvl5pPr>
            <a:lvl6pPr marL="9349941" indent="0">
              <a:buNone/>
              <a:defRPr sz="8210"/>
            </a:lvl6pPr>
            <a:lvl7pPr marL="11219929" indent="0">
              <a:buNone/>
              <a:defRPr sz="8210"/>
            </a:lvl7pPr>
            <a:lvl8pPr marL="13089917" indent="0">
              <a:buNone/>
              <a:defRPr sz="8210"/>
            </a:lvl8pPr>
            <a:lvl9pPr marL="14959905" indent="0">
              <a:buNone/>
              <a:defRPr sz="821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28625804"/>
            <a:ext cx="16459200" cy="4292597"/>
          </a:xfrm>
        </p:spPr>
        <p:txBody>
          <a:bodyPr/>
          <a:lstStyle>
            <a:lvl1pPr marL="0" indent="0">
              <a:buNone/>
              <a:defRPr sz="5684"/>
            </a:lvl1pPr>
            <a:lvl2pPr marL="1869988" indent="0">
              <a:buNone/>
              <a:defRPr sz="4947"/>
            </a:lvl2pPr>
            <a:lvl3pPr marL="3739976" indent="0">
              <a:buNone/>
              <a:defRPr sz="4105"/>
            </a:lvl3pPr>
            <a:lvl4pPr marL="5609964" indent="0">
              <a:buNone/>
              <a:defRPr sz="3684"/>
            </a:lvl4pPr>
            <a:lvl5pPr marL="7479952" indent="0">
              <a:buNone/>
              <a:defRPr sz="3684"/>
            </a:lvl5pPr>
            <a:lvl6pPr marL="9349941" indent="0">
              <a:buNone/>
              <a:defRPr sz="3684"/>
            </a:lvl6pPr>
            <a:lvl7pPr marL="11219929" indent="0">
              <a:buNone/>
              <a:defRPr sz="3684"/>
            </a:lvl7pPr>
            <a:lvl8pPr marL="13089917" indent="0">
              <a:buNone/>
              <a:defRPr sz="3684"/>
            </a:lvl8pPr>
            <a:lvl9pPr marL="14959905" indent="0">
              <a:buNone/>
              <a:defRPr sz="36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15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464736"/>
            <a:ext cx="24688800" cy="6096000"/>
          </a:xfrm>
          <a:prstGeom prst="rect">
            <a:avLst/>
          </a:prstGeom>
        </p:spPr>
        <p:txBody>
          <a:bodyPr vert="horz" lIns="355308" tIns="177654" rIns="355308" bIns="17765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534402"/>
            <a:ext cx="24688800" cy="24138469"/>
          </a:xfrm>
          <a:prstGeom prst="rect">
            <a:avLst/>
          </a:prstGeom>
        </p:spPr>
        <p:txBody>
          <a:bodyPr vert="horz" lIns="355308" tIns="177654" rIns="355308" bIns="17765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3900536"/>
            <a:ext cx="6400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l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3900536"/>
            <a:ext cx="8686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ctr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3900536"/>
            <a:ext cx="6400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r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749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739976" rtl="0" eaLnBrk="1" latinLnBrk="0" hangingPunct="1">
        <a:spcBef>
          <a:spcPct val="0"/>
        </a:spcBef>
        <a:buNone/>
        <a:defRPr sz="179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02492" indent="-1402492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13052" kern="1200">
          <a:solidFill>
            <a:schemeClr val="tx1"/>
          </a:solidFill>
          <a:latin typeface="+mn-lt"/>
          <a:ea typeface="+mn-ea"/>
          <a:cs typeface="+mn-cs"/>
        </a:defRPr>
      </a:lvl1pPr>
      <a:lvl2pPr marL="3038731" indent="-1168743" algn="l" defTabSz="3739976" rtl="0" eaLnBrk="1" latinLnBrk="0" hangingPunct="1">
        <a:spcBef>
          <a:spcPct val="20000"/>
        </a:spcBef>
        <a:buFont typeface="Arial" panose="020B0604020202020204" pitchFamily="34" charset="0"/>
        <a:buChar char="–"/>
        <a:defRPr sz="11473" kern="1200">
          <a:solidFill>
            <a:schemeClr val="tx1"/>
          </a:solidFill>
          <a:latin typeface="+mn-lt"/>
          <a:ea typeface="+mn-ea"/>
          <a:cs typeface="+mn-cs"/>
        </a:defRPr>
      </a:lvl2pPr>
      <a:lvl3pPr marL="4674970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9789" kern="1200">
          <a:solidFill>
            <a:schemeClr val="tx1"/>
          </a:solidFill>
          <a:latin typeface="+mn-lt"/>
          <a:ea typeface="+mn-ea"/>
          <a:cs typeface="+mn-cs"/>
        </a:defRPr>
      </a:lvl3pPr>
      <a:lvl4pPr marL="6544958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–"/>
        <a:defRPr sz="8210" kern="1200">
          <a:solidFill>
            <a:schemeClr val="tx1"/>
          </a:solidFill>
          <a:latin typeface="+mn-lt"/>
          <a:ea typeface="+mn-ea"/>
          <a:cs typeface="+mn-cs"/>
        </a:defRPr>
      </a:lvl4pPr>
      <a:lvl5pPr marL="8414946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»"/>
        <a:defRPr sz="8210" kern="1200">
          <a:solidFill>
            <a:schemeClr val="tx1"/>
          </a:solidFill>
          <a:latin typeface="+mn-lt"/>
          <a:ea typeface="+mn-ea"/>
          <a:cs typeface="+mn-cs"/>
        </a:defRPr>
      </a:lvl5pPr>
      <a:lvl6pPr marL="10284935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6pPr>
      <a:lvl7pPr marL="12154923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7pPr>
      <a:lvl8pPr marL="14024911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8pPr>
      <a:lvl9pPr marL="15894899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1pPr>
      <a:lvl2pPr marL="1869988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2pPr>
      <a:lvl3pPr marL="3739976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3pPr>
      <a:lvl4pPr marL="5609964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4pPr>
      <a:lvl5pPr marL="7479952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5pPr>
      <a:lvl6pPr marL="9349941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6pPr>
      <a:lvl7pPr marL="11219929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7pPr>
      <a:lvl8pPr marL="13089917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8pPr>
      <a:lvl9pPr marL="14959905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36000">
              <a:schemeClr val="accent1">
                <a:lumMod val="87000"/>
              </a:schemeClr>
            </a:gs>
            <a:gs pos="85000">
              <a:schemeClr val="tx1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4800" y="513814"/>
            <a:ext cx="26734989" cy="3829586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4800" y="4623159"/>
            <a:ext cx="15544800" cy="8749578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8" name="矩形 7"/>
          <p:cNvSpPr/>
          <p:nvPr/>
        </p:nvSpPr>
        <p:spPr>
          <a:xfrm>
            <a:off x="16306800" y="4623158"/>
            <a:ext cx="10774737" cy="874188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9" name="矩形 8"/>
          <p:cNvSpPr/>
          <p:nvPr/>
        </p:nvSpPr>
        <p:spPr>
          <a:xfrm>
            <a:off x="304800" y="13751685"/>
            <a:ext cx="8714147" cy="22369579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2" name="矩形 1"/>
          <p:cNvSpPr/>
          <p:nvPr/>
        </p:nvSpPr>
        <p:spPr>
          <a:xfrm>
            <a:off x="304800" y="13751685"/>
            <a:ext cx="8674635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GLOBAL COVID-19 VISUALIZATION</a:t>
            </a:r>
            <a:endParaRPr lang="zh-CN" altLang="en-US" sz="4210" dirty="0"/>
          </a:p>
        </p:txBody>
      </p:sp>
      <p:sp>
        <p:nvSpPr>
          <p:cNvPr id="23" name="矩形 22"/>
          <p:cNvSpPr/>
          <p:nvPr/>
        </p:nvSpPr>
        <p:spPr>
          <a:xfrm>
            <a:off x="9308565" y="13743992"/>
            <a:ext cx="8979435" cy="16589869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24" name="矩形 23"/>
          <p:cNvSpPr/>
          <p:nvPr/>
        </p:nvSpPr>
        <p:spPr>
          <a:xfrm>
            <a:off x="9309118" y="13751685"/>
            <a:ext cx="8978882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COVID-19</a:t>
            </a:r>
            <a:r>
              <a:rPr lang="zh-CN" altLang="en-US" sz="4210" dirty="0"/>
              <a:t> </a:t>
            </a:r>
            <a:r>
              <a:rPr lang="en-US" altLang="zh-CN" sz="4210" dirty="0"/>
              <a:t>TWEET VISUALIZATION</a:t>
            </a:r>
            <a:endParaRPr lang="zh-CN" altLang="en-US" sz="4210" dirty="0"/>
          </a:p>
        </p:txBody>
      </p:sp>
      <p:sp>
        <p:nvSpPr>
          <p:cNvPr id="25" name="矩形 24"/>
          <p:cNvSpPr/>
          <p:nvPr/>
        </p:nvSpPr>
        <p:spPr>
          <a:xfrm>
            <a:off x="304800" y="4659972"/>
            <a:ext cx="15544800" cy="909364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INTRODUCTION</a:t>
            </a:r>
            <a:r>
              <a:rPr lang="zh-CN" altLang="en-US" sz="4210" dirty="0"/>
              <a:t> </a:t>
            </a:r>
            <a:r>
              <a:rPr lang="en-US" altLang="zh-CN" sz="4210" dirty="0"/>
              <a:t>AND</a:t>
            </a:r>
            <a:r>
              <a:rPr lang="zh-CN" altLang="en-US" sz="4210" dirty="0"/>
              <a:t> </a:t>
            </a:r>
            <a:r>
              <a:rPr lang="en-US" altLang="zh-CN" sz="4210" dirty="0"/>
              <a:t>MOTIVATION</a:t>
            </a:r>
            <a:endParaRPr lang="zh-CN" altLang="en-US" sz="4210" dirty="0"/>
          </a:p>
        </p:txBody>
      </p:sp>
      <p:sp>
        <p:nvSpPr>
          <p:cNvPr id="35" name="矩形 34"/>
          <p:cNvSpPr/>
          <p:nvPr/>
        </p:nvSpPr>
        <p:spPr>
          <a:xfrm>
            <a:off x="18592800" y="13751685"/>
            <a:ext cx="8446989" cy="2231050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37" name="矩形 36"/>
          <p:cNvSpPr/>
          <p:nvPr/>
        </p:nvSpPr>
        <p:spPr>
          <a:xfrm>
            <a:off x="18577618" y="13751686"/>
            <a:ext cx="8503920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COVID-19 TWITTER</a:t>
            </a:r>
            <a:r>
              <a:rPr lang="zh-CN" altLang="en-US" sz="4210" dirty="0"/>
              <a:t> </a:t>
            </a:r>
            <a:r>
              <a:rPr lang="en-US" altLang="zh-CN" sz="4210" dirty="0"/>
              <a:t>WORD</a:t>
            </a:r>
            <a:r>
              <a:rPr lang="zh-CN" altLang="en-US" sz="4210" dirty="0"/>
              <a:t> </a:t>
            </a:r>
            <a:r>
              <a:rPr lang="en-US" altLang="zh-CN" sz="4210" dirty="0"/>
              <a:t>CLOUDS</a:t>
            </a:r>
            <a:endParaRPr lang="zh-CN" altLang="en-US" sz="4210" dirty="0"/>
          </a:p>
        </p:txBody>
      </p:sp>
      <p:sp>
        <p:nvSpPr>
          <p:cNvPr id="52" name="矩形 51"/>
          <p:cNvSpPr/>
          <p:nvPr/>
        </p:nvSpPr>
        <p:spPr>
          <a:xfrm>
            <a:off x="1845734" y="2345599"/>
            <a:ext cx="23605066" cy="1388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COVID-19</a:t>
            </a:r>
            <a:r>
              <a:rPr lang="zh-CN" altLang="en-US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   </a:t>
            </a:r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GLOBAL</a:t>
            </a:r>
            <a:r>
              <a:rPr lang="zh-CN" altLang="en-US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   </a:t>
            </a:r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VISUALIZATION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457201" y="5735895"/>
            <a:ext cx="15361862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Twitter,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as a leading social platform, generates over 800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million Tweets in a single day. Tweets on 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are too overwhelming for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users to extract useful information. Also, current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COVID-related websites mainly provide 2-D COVID-19  visualizations.  </a:t>
            </a:r>
            <a:r>
              <a:rPr lang="en-US" altLang="zh-CN" sz="3600" u="sng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Main </a:t>
            </a:r>
            <a:r>
              <a:rPr lang="en-US" altLang="zh-CN" sz="3600" b="1" u="sng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contributions</a:t>
            </a:r>
            <a:r>
              <a:rPr lang="en-US" altLang="zh-CN" sz="3600" u="sng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and </a:t>
            </a:r>
            <a:r>
              <a:rPr lang="en-US" altLang="zh-CN" sz="3600" b="1" u="sng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novelties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Demonstrate how COVID-19 spread across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world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Manifest the correlation between trend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in tweets and 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daily cases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Present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 word cloud of most frequently occurring tokenized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By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performing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above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visualizations,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project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goal wishes to: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Evaluate the relationship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between the COVID-19 cases and number of tweets in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each country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Provide data visualization to assist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users make decisions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regarding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pandemic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Give users an overview of 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most popular topics about COVID-19 on Twitter</a:t>
            </a:r>
          </a:p>
        </p:txBody>
      </p:sp>
      <p:sp>
        <p:nvSpPr>
          <p:cNvPr id="54" name="矩形 53"/>
          <p:cNvSpPr/>
          <p:nvPr/>
        </p:nvSpPr>
        <p:spPr>
          <a:xfrm>
            <a:off x="16306800" y="4633713"/>
            <a:ext cx="10774737" cy="935623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DATASETS</a:t>
            </a:r>
            <a:endParaRPr lang="zh-CN" altLang="en-US" sz="4210" dirty="0"/>
          </a:p>
        </p:txBody>
      </p:sp>
      <p:sp>
        <p:nvSpPr>
          <p:cNvPr id="55" name="矩形 54"/>
          <p:cNvSpPr/>
          <p:nvPr/>
        </p:nvSpPr>
        <p:spPr>
          <a:xfrm>
            <a:off x="9308566" y="30556199"/>
            <a:ext cx="8979434" cy="556506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57" name="矩形 56"/>
          <p:cNvSpPr/>
          <p:nvPr/>
        </p:nvSpPr>
        <p:spPr>
          <a:xfrm>
            <a:off x="9308565" y="30556200"/>
            <a:ext cx="8979435" cy="525031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CONCLUSION</a:t>
            </a:r>
            <a:endParaRPr lang="zh-CN" altLang="en-US" sz="4210" dirty="0"/>
          </a:p>
        </p:txBody>
      </p:sp>
      <p:sp>
        <p:nvSpPr>
          <p:cNvPr id="105" name="矩形 104"/>
          <p:cNvSpPr/>
          <p:nvPr/>
        </p:nvSpPr>
        <p:spPr>
          <a:xfrm>
            <a:off x="16535400" y="5688985"/>
            <a:ext cx="10286999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Dataset-1: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daily cases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Center for Systems Science and Engineering (CSSE)    at Johns Hopkins University, which has COVID-19 cases by day, month and year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36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Dataset-2: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Twitter chatter dataset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Panacea Lab at GSU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Consists of COVID-19-related tweets acquired from the Twitter Stream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Provides top 1000 frequent terms, bigrams, and trigrams. Data used is March 1 to April 15, 2021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(to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capture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second spike of COVID-19 cases in the U.S.)</a:t>
            </a:r>
            <a:endParaRPr lang="zh-CN" altLang="en-US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6" name="矩形 53">
            <a:extLst>
              <a:ext uri="{FF2B5EF4-FFF2-40B4-BE49-F238E27FC236}">
                <a16:creationId xmlns:a16="http://schemas.microsoft.com/office/drawing/2014/main" id="{59DC5854-F7B3-D74D-941F-3FF3216B92E6}"/>
              </a:ext>
            </a:extLst>
          </p:cNvPr>
          <p:cNvSpPr/>
          <p:nvPr/>
        </p:nvSpPr>
        <p:spPr>
          <a:xfrm>
            <a:off x="304800" y="513814"/>
            <a:ext cx="26776737" cy="1388201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4421" dirty="0"/>
              <a:t>  </a:t>
            </a:r>
            <a:r>
              <a:rPr lang="en-US" altLang="zh-CN" sz="4421" dirty="0" err="1"/>
              <a:t>ShengYun</a:t>
            </a:r>
            <a:r>
              <a:rPr lang="en-US" altLang="zh-CN" sz="4421" dirty="0"/>
              <a:t> Peng</a:t>
            </a:r>
            <a:r>
              <a:rPr lang="zh-CN" altLang="en-US" sz="4421" dirty="0"/>
              <a:t>          </a:t>
            </a:r>
            <a:r>
              <a:rPr lang="en-US" altLang="zh-CN" sz="4421" dirty="0"/>
              <a:t> </a:t>
            </a:r>
            <a:r>
              <a:rPr lang="en-US" altLang="zh-CN" sz="4421" dirty="0" err="1"/>
              <a:t>JunYan</a:t>
            </a:r>
            <a:r>
              <a:rPr lang="en-US" altLang="zh-CN" sz="4421" dirty="0"/>
              <a:t> Mao </a:t>
            </a:r>
            <a:r>
              <a:rPr lang="zh-CN" altLang="en-US" sz="4421" dirty="0"/>
              <a:t>            </a:t>
            </a:r>
            <a:r>
              <a:rPr lang="en-US" altLang="zh-CN" sz="4421" dirty="0" err="1"/>
              <a:t>GuanChen</a:t>
            </a:r>
            <a:r>
              <a:rPr lang="en-US" altLang="zh-CN" sz="4421" dirty="0"/>
              <a:t> Meng</a:t>
            </a:r>
            <a:r>
              <a:rPr lang="zh-CN" altLang="en-US" sz="4421" dirty="0"/>
              <a:t>           </a:t>
            </a:r>
            <a:r>
              <a:rPr lang="en-US" altLang="zh-CN" sz="4421" dirty="0" err="1"/>
              <a:t>ZeFang</a:t>
            </a:r>
            <a:r>
              <a:rPr lang="en-US" altLang="zh-CN" sz="4421" dirty="0"/>
              <a:t> Liu </a:t>
            </a:r>
            <a:r>
              <a:rPr lang="zh-CN" altLang="en-US" sz="4421" dirty="0"/>
              <a:t>            </a:t>
            </a:r>
            <a:r>
              <a:rPr lang="en-US" altLang="zh-CN" sz="4421" dirty="0" err="1"/>
              <a:t>YuXuan</a:t>
            </a:r>
            <a:r>
              <a:rPr lang="en-US" altLang="zh-CN" sz="4421" dirty="0"/>
              <a:t> Wang</a:t>
            </a:r>
            <a:r>
              <a:rPr lang="zh-CN" altLang="en-US" sz="4421" dirty="0"/>
              <a:t> </a:t>
            </a:r>
            <a:r>
              <a:rPr lang="en-US" altLang="zh-CN" sz="4421" dirty="0"/>
              <a:t> </a:t>
            </a:r>
            <a:r>
              <a:rPr lang="zh-CN" altLang="en-US" sz="4421" dirty="0"/>
              <a:t>          </a:t>
            </a:r>
            <a:r>
              <a:rPr lang="en-US" altLang="zh-CN" sz="4421" dirty="0" err="1"/>
              <a:t>HuiLi</a:t>
            </a:r>
            <a:r>
              <a:rPr lang="en-US" altLang="zh-CN" sz="4421" dirty="0"/>
              <a:t> Huang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0073A8-26A1-1349-BE8A-2F123392D1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1889" y="2120053"/>
            <a:ext cx="2237911" cy="2072326"/>
          </a:xfrm>
          <a:prstGeom prst="rect">
            <a:avLst/>
          </a:prstGeom>
        </p:spPr>
      </p:pic>
      <p:pic>
        <p:nvPicPr>
          <p:cNvPr id="10" name="Picture 9" descr="A picture containing light, dark&#10;&#10;Description automatically generated">
            <a:extLst>
              <a:ext uri="{FF2B5EF4-FFF2-40B4-BE49-F238E27FC236}">
                <a16:creationId xmlns:a16="http://schemas.microsoft.com/office/drawing/2014/main" id="{A08EED4A-7856-4546-BE1C-0AB1EBC4F9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867" y="2244286"/>
            <a:ext cx="2074333" cy="1866900"/>
          </a:xfrm>
          <a:prstGeom prst="rect">
            <a:avLst/>
          </a:prstGeom>
        </p:spPr>
      </p:pic>
      <p:sp>
        <p:nvSpPr>
          <p:cNvPr id="22" name="矩形 104">
            <a:extLst>
              <a:ext uri="{FF2B5EF4-FFF2-40B4-BE49-F238E27FC236}">
                <a16:creationId xmlns:a16="http://schemas.microsoft.com/office/drawing/2014/main" id="{5F2D3593-0F24-D54D-9D9B-E21A8376EE3F}"/>
              </a:ext>
            </a:extLst>
          </p:cNvPr>
          <p:cNvSpPr/>
          <p:nvPr/>
        </p:nvSpPr>
        <p:spPr>
          <a:xfrm>
            <a:off x="9421453" y="14782800"/>
            <a:ext cx="8714147" cy="15696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Approaches: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Select 6000 tweets with geographic coordinates  from 408312 COVID-19 related tweets in March and April 2021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 world globe for visualizing tweet locations effectively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Display higher and redder bars for more tweets in one position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Visualize twitter data by geographic coordinates, which innovatively present tweets number among countries</a:t>
            </a:r>
          </a:p>
          <a:p>
            <a:endParaRPr lang="en-US" altLang="zh-CN" sz="3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3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Experiments and results: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Evaluate legibility of the geographic data, density of coordinates, and distinctiveness of colors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Display two bar charts for the most common tweet countries and languages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World globe with proper longitude and latitude data giving the clearest result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92B9888-5538-344D-B5D9-912B964FD426}"/>
              </a:ext>
            </a:extLst>
          </p:cNvPr>
          <p:cNvGrpSpPr/>
          <p:nvPr/>
        </p:nvGrpSpPr>
        <p:grpSpPr>
          <a:xfrm>
            <a:off x="685800" y="24298656"/>
            <a:ext cx="7957250" cy="11667744"/>
            <a:chOff x="686912" y="15035093"/>
            <a:chExt cx="7957250" cy="11668364"/>
          </a:xfrm>
        </p:grpSpPr>
        <p:pic>
          <p:nvPicPr>
            <p:cNvPr id="5" name="Picture 4" descr="A screenshot of a video game&#10;&#10;Description automatically generated with medium confidence">
              <a:extLst>
                <a:ext uri="{FF2B5EF4-FFF2-40B4-BE49-F238E27FC236}">
                  <a16:creationId xmlns:a16="http://schemas.microsoft.com/office/drawing/2014/main" id="{7269743B-87DE-3542-AE09-B79E9F606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15035093"/>
              <a:ext cx="7949922" cy="3919657"/>
            </a:xfrm>
            <a:prstGeom prst="rect">
              <a:avLst/>
            </a:prstGeom>
          </p:spPr>
        </p:pic>
        <p:pic>
          <p:nvPicPr>
            <p:cNvPr id="12" name="Picture 11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AD2F22FD-B58C-DE4F-9328-4A0D1B92B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18897600"/>
              <a:ext cx="7949922" cy="3929593"/>
            </a:xfrm>
            <a:prstGeom prst="rect">
              <a:avLst/>
            </a:prstGeom>
          </p:spPr>
        </p:pic>
        <p:pic>
          <p:nvPicPr>
            <p:cNvPr id="14" name="Picture 13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0DEB63D2-9B42-6741-9FCD-3EE5242A5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22783800"/>
              <a:ext cx="7957250" cy="3919657"/>
            </a:xfrm>
            <a:prstGeom prst="rect">
              <a:avLst/>
            </a:prstGeom>
          </p:spPr>
        </p:pic>
      </p:grpSp>
      <p:pic>
        <p:nvPicPr>
          <p:cNvPr id="16" name="Picture 15" descr="A screenshot of a video game&#10;&#10;Description automatically generated">
            <a:extLst>
              <a:ext uri="{FF2B5EF4-FFF2-40B4-BE49-F238E27FC236}">
                <a16:creationId xmlns:a16="http://schemas.microsoft.com/office/drawing/2014/main" id="{1A0DC73B-FD88-6645-8CC7-74CDAF7BC2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81" y="14958867"/>
            <a:ext cx="8307760" cy="3914651"/>
          </a:xfrm>
          <a:prstGeom prst="rect">
            <a:avLst/>
          </a:prstGeom>
        </p:spPr>
      </p:pic>
      <p:sp>
        <p:nvSpPr>
          <p:cNvPr id="33" name="矩形 104">
            <a:extLst>
              <a:ext uri="{FF2B5EF4-FFF2-40B4-BE49-F238E27FC236}">
                <a16:creationId xmlns:a16="http://schemas.microsoft.com/office/drawing/2014/main" id="{002D7127-F10C-A941-BBFC-1932D6543BEE}"/>
              </a:ext>
            </a:extLst>
          </p:cNvPr>
          <p:cNvSpPr/>
          <p:nvPr/>
        </p:nvSpPr>
        <p:spPr>
          <a:xfrm>
            <a:off x="614021" y="18973800"/>
            <a:ext cx="8229600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User interface of the global COVID-19 cases: </a:t>
            </a:r>
          </a:p>
          <a:p>
            <a:pPr marL="514350" indent="-514350">
              <a:buAutoNum type="arabicParenR"/>
            </a:pPr>
            <a:r>
              <a:rPr lang="en-US" altLang="zh-CN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line charts</a:t>
            </a:r>
          </a:p>
          <a:p>
            <a:pPr marL="514350" indent="-514350">
              <a:buAutoNum type="arabicParenR"/>
            </a:pPr>
            <a:r>
              <a:rPr lang="en-US" altLang="zh-CN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total number</a:t>
            </a:r>
          </a:p>
          <a:p>
            <a:pPr marL="514350" indent="-514350">
              <a:buFontTx/>
              <a:buAutoNum type="arabicParenR"/>
            </a:pPr>
            <a:r>
              <a:rPr lang="en-US" altLang="zh-CN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country-wise cases of the selected date </a:t>
            </a:r>
          </a:p>
          <a:p>
            <a:pPr marL="514350" indent="-514350">
              <a:buAutoNum type="arabicParenR"/>
            </a:pPr>
            <a:r>
              <a:rPr lang="en-US" altLang="zh-CN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navigation bar</a:t>
            </a:r>
          </a:p>
          <a:p>
            <a:pPr marL="514350" indent="-514350">
              <a:buAutoNum type="arabicParenR"/>
            </a:pPr>
            <a:endParaRPr lang="en-US" altLang="zh-CN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Dragging along the slide bar displays daily COVID-19 case data, and each country switches to corresponding color scheme. Meanwhile, the total cases are dynamically displayed on the right.</a:t>
            </a:r>
          </a:p>
          <a:p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3" name="Picture 12" descr="A screenshot of a video game&#10;&#10;Description automatically generated">
            <a:extLst>
              <a:ext uri="{FF2B5EF4-FFF2-40B4-BE49-F238E27FC236}">
                <a16:creationId xmlns:a16="http://schemas.microsoft.com/office/drawing/2014/main" id="{B900C5BE-D38A-594C-9F00-69EB71214D2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894"/>
          <a:stretch/>
        </p:blipFill>
        <p:spPr>
          <a:xfrm>
            <a:off x="9513704" y="20269200"/>
            <a:ext cx="8529644" cy="5935371"/>
          </a:xfrm>
          <a:prstGeom prst="rect">
            <a:avLst/>
          </a:prstGeom>
        </p:spPr>
      </p:pic>
      <p:sp>
        <p:nvSpPr>
          <p:cNvPr id="36" name="矩形 104">
            <a:extLst>
              <a:ext uri="{FF2B5EF4-FFF2-40B4-BE49-F238E27FC236}">
                <a16:creationId xmlns:a16="http://schemas.microsoft.com/office/drawing/2014/main" id="{F677E47A-3F07-954F-B2D6-81598154AD2B}"/>
              </a:ext>
            </a:extLst>
          </p:cNvPr>
          <p:cNvSpPr/>
          <p:nvPr/>
        </p:nvSpPr>
        <p:spPr>
          <a:xfrm>
            <a:off x="9351704" y="31055370"/>
            <a:ext cx="889315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3-D global COVID-19 visualizer provides accurate and necessary information for all users. Interactive functions display the evolution of the pandemic.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number of COVID-19 tweets from one location has a positive relation with its number of COVID-19 cases.</a:t>
            </a:r>
          </a:p>
        </p:txBody>
      </p:sp>
      <p:sp>
        <p:nvSpPr>
          <p:cNvPr id="38" name="矩形 104">
            <a:extLst>
              <a:ext uri="{FF2B5EF4-FFF2-40B4-BE49-F238E27FC236}">
                <a16:creationId xmlns:a16="http://schemas.microsoft.com/office/drawing/2014/main" id="{D3CAF1C7-112E-C442-BDDF-181C5B43FFA4}"/>
              </a:ext>
            </a:extLst>
          </p:cNvPr>
          <p:cNvSpPr/>
          <p:nvPr/>
        </p:nvSpPr>
        <p:spPr>
          <a:xfrm>
            <a:off x="18731974" y="14859000"/>
            <a:ext cx="822960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Method: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Words are selected from frequently discussed topics on Twitter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 sizes are positively correlated to the number of counts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Non-English words are filtered out by the langdect library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Words with repetitive meanings are manually filtered out. E.g., “covid19”, “covid-19”, and “coronavirus19”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Dates and numbers are filtered out. E.g., “million”, “000”, “19”</a:t>
            </a:r>
          </a:p>
        </p:txBody>
      </p:sp>
      <p:sp>
        <p:nvSpPr>
          <p:cNvPr id="39" name="矩形 104">
            <a:extLst>
              <a:ext uri="{FF2B5EF4-FFF2-40B4-BE49-F238E27FC236}">
                <a16:creationId xmlns:a16="http://schemas.microsoft.com/office/drawing/2014/main" id="{00457D52-DD8B-2641-B252-F4C1A2E15B1C}"/>
              </a:ext>
            </a:extLst>
          </p:cNvPr>
          <p:cNvSpPr/>
          <p:nvPr/>
        </p:nvSpPr>
        <p:spPr>
          <a:xfrm>
            <a:off x="18831376" y="27150834"/>
            <a:ext cx="8229600" cy="8586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Experiments and findings: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Generate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of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second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wave.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altLang="zh-CN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Generate animated word cloud to show the most popular COVID-19 topic in each month from Jan-Apr 2021.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Prove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change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of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topics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is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related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situation.</a:t>
            </a:r>
            <a:r>
              <a:rPr lang="zh-CN" alt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altLang="zh-CN" sz="3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Reflect the correlation between the epidemic and Twitter data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Find people’s changing ways of coping COVID-19 pandemic, from “hard immunity” to “vaccination”, from “social distance” to “boost shot”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Find the meaning of locations appeared in the word cloud, usually the most infected area by COVID-19</a:t>
            </a:r>
          </a:p>
        </p:txBody>
      </p:sp>
      <p:pic>
        <p:nvPicPr>
          <p:cNvPr id="40" name="Picture 39" descr="Timeline&#10;&#10;Description automatically generated">
            <a:extLst>
              <a:ext uri="{FF2B5EF4-FFF2-40B4-BE49-F238E27FC236}">
                <a16:creationId xmlns:a16="http://schemas.microsoft.com/office/drawing/2014/main" id="{0CF6724A-D2D1-4145-9C1D-C1CF093795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3780" y="21259800"/>
            <a:ext cx="4795146" cy="4795146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8315F35-A160-5246-B48C-865CD0D1C94E}"/>
              </a:ext>
            </a:extLst>
          </p:cNvPr>
          <p:cNvSpPr txBox="1"/>
          <p:nvPr/>
        </p:nvSpPr>
        <p:spPr>
          <a:xfrm>
            <a:off x="19031168" y="26054945"/>
            <a:ext cx="45146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second</a:t>
            </a:r>
            <a:r>
              <a:rPr lang="zh-CN" altLang="en-US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wave</a:t>
            </a:r>
            <a:r>
              <a:rPr lang="zh-CN" altLang="en-US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sz="30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73FF371-D6AA-8443-9C69-1CC882400DAF}"/>
              </a:ext>
            </a:extLst>
          </p:cNvPr>
          <p:cNvSpPr txBox="1"/>
          <p:nvPr/>
        </p:nvSpPr>
        <p:spPr>
          <a:xfrm>
            <a:off x="23388779" y="26076530"/>
            <a:ext cx="36622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</a:t>
            </a:r>
            <a:r>
              <a:rPr lang="zh-CN" altLang="en-US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animation</a:t>
            </a:r>
            <a:endParaRPr lang="en-US" sz="30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3" name="Picture 42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70C16396-0B8B-9C48-97DD-290522E419C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7053" y="21259800"/>
            <a:ext cx="3609926" cy="484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08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1524</TotalTime>
  <Words>608</Words>
  <Application>Microsoft Macintosh PowerPoint</Application>
  <PresentationFormat>Custom</PresentationFormat>
  <Paragraphs>68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CSST</dc:title>
  <dc:creator>CNCSST</dc:creator>
  <cp:lastModifiedBy>Peng, Shengyun</cp:lastModifiedBy>
  <cp:revision>126</cp:revision>
  <dcterms:created xsi:type="dcterms:W3CDTF">2014-08-20T17:19:49Z</dcterms:created>
  <dcterms:modified xsi:type="dcterms:W3CDTF">2021-12-03T22:52:09Z</dcterms:modified>
</cp:coreProperties>
</file>

<file path=docProps/thumbnail.jpeg>
</file>